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77" r:id="rId4"/>
    <p:sldId id="278" r:id="rId5"/>
    <p:sldId id="276" r:id="rId6"/>
    <p:sldId id="279" r:id="rId7"/>
    <p:sldId id="272" r:id="rId8"/>
    <p:sldId id="259" r:id="rId9"/>
    <p:sldId id="1158" r:id="rId10"/>
    <p:sldId id="1109" r:id="rId11"/>
    <p:sldId id="391" r:id="rId12"/>
    <p:sldId id="394" r:id="rId13"/>
    <p:sldId id="395" r:id="rId14"/>
    <p:sldId id="396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E6E911-B0C8-49D5-B0D1-868F5670A6BB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40467DC-0F7E-4F69-B2AE-D163FA2720E0}">
      <dgm:prSet/>
      <dgm:spPr/>
      <dgm:t>
        <a:bodyPr/>
        <a:lstStyle/>
        <a:p>
          <a:r>
            <a:rPr lang="en-GB"/>
            <a:t>Specifications </a:t>
          </a:r>
          <a:endParaRPr lang="en-US"/>
        </a:p>
      </dgm:t>
    </dgm:pt>
    <dgm:pt modelId="{46113AC7-AF0F-457C-A510-CFA367F16AC7}" type="parTrans" cxnId="{DCAC3591-D113-4401-9763-0D26329CA9AF}">
      <dgm:prSet/>
      <dgm:spPr/>
      <dgm:t>
        <a:bodyPr/>
        <a:lstStyle/>
        <a:p>
          <a:endParaRPr lang="en-US"/>
        </a:p>
      </dgm:t>
    </dgm:pt>
    <dgm:pt modelId="{A5931693-3748-47F4-9F2C-BA6A4437C5D5}" type="sibTrans" cxnId="{DCAC3591-D113-4401-9763-0D26329CA9AF}">
      <dgm:prSet/>
      <dgm:spPr/>
      <dgm:t>
        <a:bodyPr/>
        <a:lstStyle/>
        <a:p>
          <a:endParaRPr lang="en-US"/>
        </a:p>
      </dgm:t>
    </dgm:pt>
    <dgm:pt modelId="{3D38D5A9-83FA-4B58-B923-939AFB44C2EE}">
      <dgm:prSet/>
      <dgm:spPr/>
      <dgm:t>
        <a:bodyPr/>
        <a:lstStyle/>
        <a:p>
          <a:r>
            <a:rPr lang="en-GB"/>
            <a:t>Standards (efficacy of CPV)</a:t>
          </a:r>
          <a:endParaRPr lang="en-US"/>
        </a:p>
      </dgm:t>
    </dgm:pt>
    <dgm:pt modelId="{B443DE62-1B8B-4F97-83F9-9FA3E0E46CC9}" type="parTrans" cxnId="{3B9B26E4-D5F2-4164-8656-D9A3EFEFCF8E}">
      <dgm:prSet/>
      <dgm:spPr/>
      <dgm:t>
        <a:bodyPr/>
        <a:lstStyle/>
        <a:p>
          <a:endParaRPr lang="en-US"/>
        </a:p>
      </dgm:t>
    </dgm:pt>
    <dgm:pt modelId="{3C03E27D-E969-481A-A455-CB44FC6006C0}" type="sibTrans" cxnId="{3B9B26E4-D5F2-4164-8656-D9A3EFEFCF8E}">
      <dgm:prSet/>
      <dgm:spPr/>
      <dgm:t>
        <a:bodyPr/>
        <a:lstStyle/>
        <a:p>
          <a:endParaRPr lang="en-US"/>
        </a:p>
      </dgm:t>
    </dgm:pt>
    <dgm:pt modelId="{DDB023C2-F9CC-4279-8F8E-B668CE41BD5C}">
      <dgm:prSet/>
      <dgm:spPr/>
      <dgm:t>
        <a:bodyPr/>
        <a:lstStyle/>
        <a:p>
          <a:r>
            <a:rPr lang="en-GB"/>
            <a:t>Qualification 	</a:t>
          </a:r>
          <a:endParaRPr lang="en-US"/>
        </a:p>
      </dgm:t>
    </dgm:pt>
    <dgm:pt modelId="{ACF0FDC4-225E-40A4-81B3-B2AB5F2CC672}" type="parTrans" cxnId="{74DB4962-6354-4C57-9527-A1A52D7E6E98}">
      <dgm:prSet/>
      <dgm:spPr/>
      <dgm:t>
        <a:bodyPr/>
        <a:lstStyle/>
        <a:p>
          <a:endParaRPr lang="en-US"/>
        </a:p>
      </dgm:t>
    </dgm:pt>
    <dgm:pt modelId="{86F803F8-5858-4E57-BE64-060134C4C3FE}" type="sibTrans" cxnId="{74DB4962-6354-4C57-9527-A1A52D7E6E98}">
      <dgm:prSet/>
      <dgm:spPr/>
      <dgm:t>
        <a:bodyPr/>
        <a:lstStyle/>
        <a:p>
          <a:endParaRPr lang="en-US"/>
        </a:p>
      </dgm:t>
    </dgm:pt>
    <dgm:pt modelId="{6A901175-1655-4F53-BAD3-68A0C12EC146}">
      <dgm:prSet/>
      <dgm:spPr/>
      <dgm:t>
        <a:bodyPr/>
        <a:lstStyle/>
        <a:p>
          <a:r>
            <a:rPr lang="en-GB"/>
            <a:t>Economic standing of SMEs (risk ratio) </a:t>
          </a:r>
          <a:endParaRPr lang="en-US"/>
        </a:p>
      </dgm:t>
    </dgm:pt>
    <dgm:pt modelId="{184C6DDC-E2C9-4529-8DF6-EB0FEDCF9321}" type="parTrans" cxnId="{50D6CAB4-8FB2-4F3C-A876-A50D56B34EB1}">
      <dgm:prSet/>
      <dgm:spPr/>
      <dgm:t>
        <a:bodyPr/>
        <a:lstStyle/>
        <a:p>
          <a:endParaRPr lang="en-US"/>
        </a:p>
      </dgm:t>
    </dgm:pt>
    <dgm:pt modelId="{7B54B61C-4CAE-4D4D-8EFE-29950796FD36}" type="sibTrans" cxnId="{50D6CAB4-8FB2-4F3C-A876-A50D56B34EB1}">
      <dgm:prSet/>
      <dgm:spPr/>
      <dgm:t>
        <a:bodyPr/>
        <a:lstStyle/>
        <a:p>
          <a:endParaRPr lang="en-US"/>
        </a:p>
      </dgm:t>
    </dgm:pt>
    <dgm:pt modelId="{DE5EE154-1AA3-481F-A5D5-E01D519E3DC4}">
      <dgm:prSet/>
      <dgm:spPr/>
      <dgm:t>
        <a:bodyPr/>
        <a:lstStyle/>
        <a:p>
          <a:r>
            <a:rPr lang="en-GB"/>
            <a:t>Award criteria</a:t>
          </a:r>
          <a:endParaRPr lang="en-US"/>
        </a:p>
      </dgm:t>
    </dgm:pt>
    <dgm:pt modelId="{33237985-E523-464A-B115-3B81355218A7}" type="parTrans" cxnId="{E4877590-77A7-4808-A09B-4D94C595C7A1}">
      <dgm:prSet/>
      <dgm:spPr/>
      <dgm:t>
        <a:bodyPr/>
        <a:lstStyle/>
        <a:p>
          <a:endParaRPr lang="en-US"/>
        </a:p>
      </dgm:t>
    </dgm:pt>
    <dgm:pt modelId="{67A8E436-813A-45CA-8140-7539035E20FC}" type="sibTrans" cxnId="{E4877590-77A7-4808-A09B-4D94C595C7A1}">
      <dgm:prSet/>
      <dgm:spPr/>
      <dgm:t>
        <a:bodyPr/>
        <a:lstStyle/>
        <a:p>
          <a:endParaRPr lang="en-US"/>
        </a:p>
      </dgm:t>
    </dgm:pt>
    <dgm:pt modelId="{3D7A1138-D083-4FB4-BA4A-E433E5125A23}">
      <dgm:prSet/>
      <dgm:spPr/>
      <dgm:t>
        <a:bodyPr/>
        <a:lstStyle/>
        <a:p>
          <a:r>
            <a:rPr lang="en-GB"/>
            <a:t>Cost based criteria (lowest price)</a:t>
          </a:r>
          <a:endParaRPr lang="en-US"/>
        </a:p>
      </dgm:t>
    </dgm:pt>
    <dgm:pt modelId="{CC791DC2-748A-4F84-96A6-A04A853E2F7E}" type="parTrans" cxnId="{24016655-B4D8-4665-B6E8-645E04B7B19C}">
      <dgm:prSet/>
      <dgm:spPr/>
      <dgm:t>
        <a:bodyPr/>
        <a:lstStyle/>
        <a:p>
          <a:endParaRPr lang="en-US"/>
        </a:p>
      </dgm:t>
    </dgm:pt>
    <dgm:pt modelId="{AF3CA0C1-2F44-4964-AD24-42F60CA2EDCD}" type="sibTrans" cxnId="{24016655-B4D8-4665-B6E8-645E04B7B19C}">
      <dgm:prSet/>
      <dgm:spPr/>
      <dgm:t>
        <a:bodyPr/>
        <a:lstStyle/>
        <a:p>
          <a:endParaRPr lang="en-US"/>
        </a:p>
      </dgm:t>
    </dgm:pt>
    <dgm:pt modelId="{DC5D3750-8591-4E1D-921F-1D69ABA9AFB8}">
      <dgm:prSet/>
      <dgm:spPr/>
      <dgm:t>
        <a:bodyPr/>
        <a:lstStyle/>
        <a:p>
          <a:r>
            <a:rPr lang="en-GB"/>
            <a:t>MEAT and now BPQR</a:t>
          </a:r>
          <a:endParaRPr lang="en-US"/>
        </a:p>
      </dgm:t>
    </dgm:pt>
    <dgm:pt modelId="{8596BC5F-2AE5-4766-A24A-DC2AB03D3EA7}" type="parTrans" cxnId="{63C71CB2-B079-43B1-AA42-377EA2A961A7}">
      <dgm:prSet/>
      <dgm:spPr/>
      <dgm:t>
        <a:bodyPr/>
        <a:lstStyle/>
        <a:p>
          <a:endParaRPr lang="en-US"/>
        </a:p>
      </dgm:t>
    </dgm:pt>
    <dgm:pt modelId="{755D7F31-9A91-4EC7-8BD8-789850061CE9}" type="sibTrans" cxnId="{63C71CB2-B079-43B1-AA42-377EA2A961A7}">
      <dgm:prSet/>
      <dgm:spPr/>
      <dgm:t>
        <a:bodyPr/>
        <a:lstStyle/>
        <a:p>
          <a:endParaRPr lang="en-US"/>
        </a:p>
      </dgm:t>
    </dgm:pt>
    <dgm:pt modelId="{EC55541C-6A19-47BB-9011-52F344889199}">
      <dgm:prSet/>
      <dgm:spPr/>
      <dgm:t>
        <a:bodyPr/>
        <a:lstStyle/>
        <a:p>
          <a:r>
            <a:rPr lang="en-GB"/>
            <a:t>LCC (methodology)</a:t>
          </a:r>
          <a:endParaRPr lang="en-US"/>
        </a:p>
      </dgm:t>
    </dgm:pt>
    <dgm:pt modelId="{329CB988-B85D-4E33-8C5A-581C73381482}" type="parTrans" cxnId="{5891C584-97BE-486A-9DEC-314DB29E56F9}">
      <dgm:prSet/>
      <dgm:spPr/>
      <dgm:t>
        <a:bodyPr/>
        <a:lstStyle/>
        <a:p>
          <a:endParaRPr lang="en-US"/>
        </a:p>
      </dgm:t>
    </dgm:pt>
    <dgm:pt modelId="{FE0B7C63-A9F5-4B0E-AA34-1926B079A3CC}" type="sibTrans" cxnId="{5891C584-97BE-486A-9DEC-314DB29E56F9}">
      <dgm:prSet/>
      <dgm:spPr/>
      <dgm:t>
        <a:bodyPr/>
        <a:lstStyle/>
        <a:p>
          <a:endParaRPr lang="en-US"/>
        </a:p>
      </dgm:t>
    </dgm:pt>
    <dgm:pt modelId="{426694CC-6F5D-4B66-9394-4A0454CB112D}" type="pres">
      <dgm:prSet presAssocID="{83E6E911-B0C8-49D5-B0D1-868F5670A6B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D094719-4385-4AD5-B4C0-EDACAC050B0B}" type="pres">
      <dgm:prSet presAssocID="{F40467DC-0F7E-4F69-B2AE-D163FA2720E0}" presName="parentLin" presStyleCnt="0"/>
      <dgm:spPr/>
    </dgm:pt>
    <dgm:pt modelId="{B57A6A46-90C5-4AF5-8951-14B550D2E744}" type="pres">
      <dgm:prSet presAssocID="{F40467DC-0F7E-4F69-B2AE-D163FA2720E0}" presName="parentLeftMargin" presStyleLbl="node1" presStyleIdx="0" presStyleCnt="3"/>
      <dgm:spPr/>
      <dgm:t>
        <a:bodyPr/>
        <a:lstStyle/>
        <a:p>
          <a:endParaRPr lang="hr-HR"/>
        </a:p>
      </dgm:t>
    </dgm:pt>
    <dgm:pt modelId="{24CDEE63-7054-4D27-AAE0-43954B90498E}" type="pres">
      <dgm:prSet presAssocID="{F40467DC-0F7E-4F69-B2AE-D163FA2720E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AD2EC6D-9630-41F2-A537-5C7419EA0D8E}" type="pres">
      <dgm:prSet presAssocID="{F40467DC-0F7E-4F69-B2AE-D163FA2720E0}" presName="negativeSpace" presStyleCnt="0"/>
      <dgm:spPr/>
    </dgm:pt>
    <dgm:pt modelId="{14A46D39-5DE5-47DE-96D5-4C7B28335B1A}" type="pres">
      <dgm:prSet presAssocID="{F40467DC-0F7E-4F69-B2AE-D163FA2720E0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C3A0910-2E44-4B9B-BDC8-6533C064B453}" type="pres">
      <dgm:prSet presAssocID="{A5931693-3748-47F4-9F2C-BA6A4437C5D5}" presName="spaceBetweenRectangles" presStyleCnt="0"/>
      <dgm:spPr/>
    </dgm:pt>
    <dgm:pt modelId="{90336780-4D62-4E7D-9E16-A0168894BE03}" type="pres">
      <dgm:prSet presAssocID="{DDB023C2-F9CC-4279-8F8E-B668CE41BD5C}" presName="parentLin" presStyleCnt="0"/>
      <dgm:spPr/>
    </dgm:pt>
    <dgm:pt modelId="{3CDD2BFA-173D-4A79-9082-D6715F8A434A}" type="pres">
      <dgm:prSet presAssocID="{DDB023C2-F9CC-4279-8F8E-B668CE41BD5C}" presName="parentLeftMargin" presStyleLbl="node1" presStyleIdx="0" presStyleCnt="3"/>
      <dgm:spPr/>
      <dgm:t>
        <a:bodyPr/>
        <a:lstStyle/>
        <a:p>
          <a:endParaRPr lang="hr-HR"/>
        </a:p>
      </dgm:t>
    </dgm:pt>
    <dgm:pt modelId="{EC94214B-A515-4383-B294-984B31FF06D7}" type="pres">
      <dgm:prSet presAssocID="{DDB023C2-F9CC-4279-8F8E-B668CE41BD5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0D4F244-A623-43EA-94DA-3D1AC7DE44EC}" type="pres">
      <dgm:prSet presAssocID="{DDB023C2-F9CC-4279-8F8E-B668CE41BD5C}" presName="negativeSpace" presStyleCnt="0"/>
      <dgm:spPr/>
    </dgm:pt>
    <dgm:pt modelId="{91A8D1F6-97BA-4C14-8382-6C39DCE3EF92}" type="pres">
      <dgm:prSet presAssocID="{DDB023C2-F9CC-4279-8F8E-B668CE41BD5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819BD7D-9324-4018-8378-F68A9B41A214}" type="pres">
      <dgm:prSet presAssocID="{86F803F8-5858-4E57-BE64-060134C4C3FE}" presName="spaceBetweenRectangles" presStyleCnt="0"/>
      <dgm:spPr/>
    </dgm:pt>
    <dgm:pt modelId="{D10B808F-2726-4839-AE4B-86C9147B8163}" type="pres">
      <dgm:prSet presAssocID="{DE5EE154-1AA3-481F-A5D5-E01D519E3DC4}" presName="parentLin" presStyleCnt="0"/>
      <dgm:spPr/>
    </dgm:pt>
    <dgm:pt modelId="{8AA153E1-6EC9-4475-895B-0800889D7C16}" type="pres">
      <dgm:prSet presAssocID="{DE5EE154-1AA3-481F-A5D5-E01D519E3DC4}" presName="parentLeftMargin" presStyleLbl="node1" presStyleIdx="1" presStyleCnt="3"/>
      <dgm:spPr/>
      <dgm:t>
        <a:bodyPr/>
        <a:lstStyle/>
        <a:p>
          <a:endParaRPr lang="hr-HR"/>
        </a:p>
      </dgm:t>
    </dgm:pt>
    <dgm:pt modelId="{10691588-BC47-4D16-B15F-13A4B88EF9DF}" type="pres">
      <dgm:prSet presAssocID="{DE5EE154-1AA3-481F-A5D5-E01D519E3DC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EF495E9-9837-4B17-AF4F-D443F672228D}" type="pres">
      <dgm:prSet presAssocID="{DE5EE154-1AA3-481F-A5D5-E01D519E3DC4}" presName="negativeSpace" presStyleCnt="0"/>
      <dgm:spPr/>
    </dgm:pt>
    <dgm:pt modelId="{F38B1564-9C5D-4A31-8416-49347A51329F}" type="pres">
      <dgm:prSet presAssocID="{DE5EE154-1AA3-481F-A5D5-E01D519E3DC4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63C71CB2-B079-43B1-AA42-377EA2A961A7}" srcId="{DE5EE154-1AA3-481F-A5D5-E01D519E3DC4}" destId="{DC5D3750-8591-4E1D-921F-1D69ABA9AFB8}" srcOrd="1" destOrd="0" parTransId="{8596BC5F-2AE5-4766-A24A-DC2AB03D3EA7}" sibTransId="{755D7F31-9A91-4EC7-8BD8-789850061CE9}"/>
    <dgm:cxn modelId="{BFA09217-34F6-4DDD-956E-C1AB31DDFD52}" type="presOf" srcId="{3D38D5A9-83FA-4B58-B923-939AFB44C2EE}" destId="{14A46D39-5DE5-47DE-96D5-4C7B28335B1A}" srcOrd="0" destOrd="0" presId="urn:microsoft.com/office/officeart/2005/8/layout/list1"/>
    <dgm:cxn modelId="{E4877590-77A7-4808-A09B-4D94C595C7A1}" srcId="{83E6E911-B0C8-49D5-B0D1-868F5670A6BB}" destId="{DE5EE154-1AA3-481F-A5D5-E01D519E3DC4}" srcOrd="2" destOrd="0" parTransId="{33237985-E523-464A-B115-3B81355218A7}" sibTransId="{67A8E436-813A-45CA-8140-7539035E20FC}"/>
    <dgm:cxn modelId="{B6AAAAF1-DF5C-4C64-9375-6069FBF9F408}" type="presOf" srcId="{DDB023C2-F9CC-4279-8F8E-B668CE41BD5C}" destId="{3CDD2BFA-173D-4A79-9082-D6715F8A434A}" srcOrd="0" destOrd="0" presId="urn:microsoft.com/office/officeart/2005/8/layout/list1"/>
    <dgm:cxn modelId="{3B9B26E4-D5F2-4164-8656-D9A3EFEFCF8E}" srcId="{F40467DC-0F7E-4F69-B2AE-D163FA2720E0}" destId="{3D38D5A9-83FA-4B58-B923-939AFB44C2EE}" srcOrd="0" destOrd="0" parTransId="{B443DE62-1B8B-4F97-83F9-9FA3E0E46CC9}" sibTransId="{3C03E27D-E969-481A-A455-CB44FC6006C0}"/>
    <dgm:cxn modelId="{5891C584-97BE-486A-9DEC-314DB29E56F9}" srcId="{DE5EE154-1AA3-481F-A5D5-E01D519E3DC4}" destId="{EC55541C-6A19-47BB-9011-52F344889199}" srcOrd="2" destOrd="0" parTransId="{329CB988-B85D-4E33-8C5A-581C73381482}" sibTransId="{FE0B7C63-A9F5-4B0E-AA34-1926B079A3CC}"/>
    <dgm:cxn modelId="{DB533B8E-E5CD-459F-836E-A07A0A3D57D0}" type="presOf" srcId="{F40467DC-0F7E-4F69-B2AE-D163FA2720E0}" destId="{B57A6A46-90C5-4AF5-8951-14B550D2E744}" srcOrd="0" destOrd="0" presId="urn:microsoft.com/office/officeart/2005/8/layout/list1"/>
    <dgm:cxn modelId="{C4BED9F6-06F3-4D96-BF34-552987069C43}" type="presOf" srcId="{DE5EE154-1AA3-481F-A5D5-E01D519E3DC4}" destId="{8AA153E1-6EC9-4475-895B-0800889D7C16}" srcOrd="0" destOrd="0" presId="urn:microsoft.com/office/officeart/2005/8/layout/list1"/>
    <dgm:cxn modelId="{DBEB0683-BC1F-4A5D-BE6B-84FA00537E6D}" type="presOf" srcId="{DE5EE154-1AA3-481F-A5D5-E01D519E3DC4}" destId="{10691588-BC47-4D16-B15F-13A4B88EF9DF}" srcOrd="1" destOrd="0" presId="urn:microsoft.com/office/officeart/2005/8/layout/list1"/>
    <dgm:cxn modelId="{79C226C9-3A78-4F5C-A3EA-EAC7F6ED3957}" type="presOf" srcId="{DDB023C2-F9CC-4279-8F8E-B668CE41BD5C}" destId="{EC94214B-A515-4383-B294-984B31FF06D7}" srcOrd="1" destOrd="0" presId="urn:microsoft.com/office/officeart/2005/8/layout/list1"/>
    <dgm:cxn modelId="{DCAC3591-D113-4401-9763-0D26329CA9AF}" srcId="{83E6E911-B0C8-49D5-B0D1-868F5670A6BB}" destId="{F40467DC-0F7E-4F69-B2AE-D163FA2720E0}" srcOrd="0" destOrd="0" parTransId="{46113AC7-AF0F-457C-A510-CFA367F16AC7}" sibTransId="{A5931693-3748-47F4-9F2C-BA6A4437C5D5}"/>
    <dgm:cxn modelId="{555EF3E6-CC1E-4250-A74A-E5D09E26425F}" type="presOf" srcId="{F40467DC-0F7E-4F69-B2AE-D163FA2720E0}" destId="{24CDEE63-7054-4D27-AAE0-43954B90498E}" srcOrd="1" destOrd="0" presId="urn:microsoft.com/office/officeart/2005/8/layout/list1"/>
    <dgm:cxn modelId="{74DB4962-6354-4C57-9527-A1A52D7E6E98}" srcId="{83E6E911-B0C8-49D5-B0D1-868F5670A6BB}" destId="{DDB023C2-F9CC-4279-8F8E-B668CE41BD5C}" srcOrd="1" destOrd="0" parTransId="{ACF0FDC4-225E-40A4-81B3-B2AB5F2CC672}" sibTransId="{86F803F8-5858-4E57-BE64-060134C4C3FE}"/>
    <dgm:cxn modelId="{24016655-B4D8-4665-B6E8-645E04B7B19C}" srcId="{DE5EE154-1AA3-481F-A5D5-E01D519E3DC4}" destId="{3D7A1138-D083-4FB4-BA4A-E433E5125A23}" srcOrd="0" destOrd="0" parTransId="{CC791DC2-748A-4F84-96A6-A04A853E2F7E}" sibTransId="{AF3CA0C1-2F44-4964-AD24-42F60CA2EDCD}"/>
    <dgm:cxn modelId="{4639E969-FB64-47FF-A52E-13F8EB8F9E7D}" type="presOf" srcId="{6A901175-1655-4F53-BAD3-68A0C12EC146}" destId="{91A8D1F6-97BA-4C14-8382-6C39DCE3EF92}" srcOrd="0" destOrd="0" presId="urn:microsoft.com/office/officeart/2005/8/layout/list1"/>
    <dgm:cxn modelId="{50D6CAB4-8FB2-4F3C-A876-A50D56B34EB1}" srcId="{DDB023C2-F9CC-4279-8F8E-B668CE41BD5C}" destId="{6A901175-1655-4F53-BAD3-68A0C12EC146}" srcOrd="0" destOrd="0" parTransId="{184C6DDC-E2C9-4529-8DF6-EB0FEDCF9321}" sibTransId="{7B54B61C-4CAE-4D4D-8EFE-29950796FD36}"/>
    <dgm:cxn modelId="{44F46127-1342-4712-8318-1CB4DD6D2B49}" type="presOf" srcId="{DC5D3750-8591-4E1D-921F-1D69ABA9AFB8}" destId="{F38B1564-9C5D-4A31-8416-49347A51329F}" srcOrd="0" destOrd="1" presId="urn:microsoft.com/office/officeart/2005/8/layout/list1"/>
    <dgm:cxn modelId="{98A7E895-335B-40E0-AFAC-4C6BC6505C6B}" type="presOf" srcId="{83E6E911-B0C8-49D5-B0D1-868F5670A6BB}" destId="{426694CC-6F5D-4B66-9394-4A0454CB112D}" srcOrd="0" destOrd="0" presId="urn:microsoft.com/office/officeart/2005/8/layout/list1"/>
    <dgm:cxn modelId="{C0BABD26-0C06-45AE-97D3-162A5C1E4D22}" type="presOf" srcId="{3D7A1138-D083-4FB4-BA4A-E433E5125A23}" destId="{F38B1564-9C5D-4A31-8416-49347A51329F}" srcOrd="0" destOrd="0" presId="urn:microsoft.com/office/officeart/2005/8/layout/list1"/>
    <dgm:cxn modelId="{EA8735AD-D1A0-47E1-9459-150A62236C43}" type="presOf" srcId="{EC55541C-6A19-47BB-9011-52F344889199}" destId="{F38B1564-9C5D-4A31-8416-49347A51329F}" srcOrd="0" destOrd="2" presId="urn:microsoft.com/office/officeart/2005/8/layout/list1"/>
    <dgm:cxn modelId="{07CA30F1-9C6A-4D0D-9386-E295EB377F54}" type="presParOf" srcId="{426694CC-6F5D-4B66-9394-4A0454CB112D}" destId="{6D094719-4385-4AD5-B4C0-EDACAC050B0B}" srcOrd="0" destOrd="0" presId="urn:microsoft.com/office/officeart/2005/8/layout/list1"/>
    <dgm:cxn modelId="{E7C18383-F445-4FE2-AB79-6BCE339C7B34}" type="presParOf" srcId="{6D094719-4385-4AD5-B4C0-EDACAC050B0B}" destId="{B57A6A46-90C5-4AF5-8951-14B550D2E744}" srcOrd="0" destOrd="0" presId="urn:microsoft.com/office/officeart/2005/8/layout/list1"/>
    <dgm:cxn modelId="{2436631A-6D4A-420A-A880-D185F730DABF}" type="presParOf" srcId="{6D094719-4385-4AD5-B4C0-EDACAC050B0B}" destId="{24CDEE63-7054-4D27-AAE0-43954B90498E}" srcOrd="1" destOrd="0" presId="urn:microsoft.com/office/officeart/2005/8/layout/list1"/>
    <dgm:cxn modelId="{72C92818-F1BE-4127-92AD-EFF7AAA26E60}" type="presParOf" srcId="{426694CC-6F5D-4B66-9394-4A0454CB112D}" destId="{1AD2EC6D-9630-41F2-A537-5C7419EA0D8E}" srcOrd="1" destOrd="0" presId="urn:microsoft.com/office/officeart/2005/8/layout/list1"/>
    <dgm:cxn modelId="{1CCE6EA4-1381-44C5-BD63-5EEAD2954854}" type="presParOf" srcId="{426694CC-6F5D-4B66-9394-4A0454CB112D}" destId="{14A46D39-5DE5-47DE-96D5-4C7B28335B1A}" srcOrd="2" destOrd="0" presId="urn:microsoft.com/office/officeart/2005/8/layout/list1"/>
    <dgm:cxn modelId="{BCD2CCF1-FB5F-45C9-8B19-58B0A6B48027}" type="presParOf" srcId="{426694CC-6F5D-4B66-9394-4A0454CB112D}" destId="{AC3A0910-2E44-4B9B-BDC8-6533C064B453}" srcOrd="3" destOrd="0" presId="urn:microsoft.com/office/officeart/2005/8/layout/list1"/>
    <dgm:cxn modelId="{60602275-6F07-4071-85F4-3F9B9F307B1F}" type="presParOf" srcId="{426694CC-6F5D-4B66-9394-4A0454CB112D}" destId="{90336780-4D62-4E7D-9E16-A0168894BE03}" srcOrd="4" destOrd="0" presId="urn:microsoft.com/office/officeart/2005/8/layout/list1"/>
    <dgm:cxn modelId="{C18436C5-4D75-4284-8CA7-E0CA1E16024F}" type="presParOf" srcId="{90336780-4D62-4E7D-9E16-A0168894BE03}" destId="{3CDD2BFA-173D-4A79-9082-D6715F8A434A}" srcOrd="0" destOrd="0" presId="urn:microsoft.com/office/officeart/2005/8/layout/list1"/>
    <dgm:cxn modelId="{23828820-361C-4C4A-A503-453106588A7A}" type="presParOf" srcId="{90336780-4D62-4E7D-9E16-A0168894BE03}" destId="{EC94214B-A515-4383-B294-984B31FF06D7}" srcOrd="1" destOrd="0" presId="urn:microsoft.com/office/officeart/2005/8/layout/list1"/>
    <dgm:cxn modelId="{F037DDB6-2FD6-4E6F-A488-815F3D8CF101}" type="presParOf" srcId="{426694CC-6F5D-4B66-9394-4A0454CB112D}" destId="{00D4F244-A623-43EA-94DA-3D1AC7DE44EC}" srcOrd="5" destOrd="0" presId="urn:microsoft.com/office/officeart/2005/8/layout/list1"/>
    <dgm:cxn modelId="{8C53BB26-4248-4033-82D5-92CBC21C92DF}" type="presParOf" srcId="{426694CC-6F5D-4B66-9394-4A0454CB112D}" destId="{91A8D1F6-97BA-4C14-8382-6C39DCE3EF92}" srcOrd="6" destOrd="0" presId="urn:microsoft.com/office/officeart/2005/8/layout/list1"/>
    <dgm:cxn modelId="{C757B842-8C34-4231-8496-F102AFB9F017}" type="presParOf" srcId="{426694CC-6F5D-4B66-9394-4A0454CB112D}" destId="{E819BD7D-9324-4018-8378-F68A9B41A214}" srcOrd="7" destOrd="0" presId="urn:microsoft.com/office/officeart/2005/8/layout/list1"/>
    <dgm:cxn modelId="{DE6E300D-5492-49C2-AAF1-5503053A0B8C}" type="presParOf" srcId="{426694CC-6F5D-4B66-9394-4A0454CB112D}" destId="{D10B808F-2726-4839-AE4B-86C9147B8163}" srcOrd="8" destOrd="0" presId="urn:microsoft.com/office/officeart/2005/8/layout/list1"/>
    <dgm:cxn modelId="{BEA924BE-ECAD-4B96-A9A0-BB5EC6B1064D}" type="presParOf" srcId="{D10B808F-2726-4839-AE4B-86C9147B8163}" destId="{8AA153E1-6EC9-4475-895B-0800889D7C16}" srcOrd="0" destOrd="0" presId="urn:microsoft.com/office/officeart/2005/8/layout/list1"/>
    <dgm:cxn modelId="{E0263E34-6A04-4ABD-B87A-6F9C3261815F}" type="presParOf" srcId="{D10B808F-2726-4839-AE4B-86C9147B8163}" destId="{10691588-BC47-4D16-B15F-13A4B88EF9DF}" srcOrd="1" destOrd="0" presId="urn:microsoft.com/office/officeart/2005/8/layout/list1"/>
    <dgm:cxn modelId="{1C35290E-1FA7-41C0-B3D0-2B942BC43B79}" type="presParOf" srcId="{426694CC-6F5D-4B66-9394-4A0454CB112D}" destId="{BEF495E9-9837-4B17-AF4F-D443F672228D}" srcOrd="9" destOrd="0" presId="urn:microsoft.com/office/officeart/2005/8/layout/list1"/>
    <dgm:cxn modelId="{DAB94AF6-4174-4021-B3BF-D5B1C726D07B}" type="presParOf" srcId="{426694CC-6F5D-4B66-9394-4A0454CB112D}" destId="{F38B1564-9C5D-4A31-8416-49347A51329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46D39-5DE5-47DE-96D5-4C7B28335B1A}">
      <dsp:nvSpPr>
        <dsp:cNvPr id="0" name=""/>
        <dsp:cNvSpPr/>
      </dsp:nvSpPr>
      <dsp:spPr>
        <a:xfrm>
          <a:off x="0" y="437742"/>
          <a:ext cx="6291714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307" tIns="520700" rIns="488307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500" kern="1200"/>
            <a:t>Standards (efficacy of CPV)</a:t>
          </a:r>
          <a:endParaRPr lang="en-US" sz="2500" kern="1200"/>
        </a:p>
      </dsp:txBody>
      <dsp:txXfrm>
        <a:off x="0" y="437742"/>
        <a:ext cx="6291714" cy="1063125"/>
      </dsp:txXfrm>
    </dsp:sp>
    <dsp:sp modelId="{24CDEE63-7054-4D27-AAE0-43954B90498E}">
      <dsp:nvSpPr>
        <dsp:cNvPr id="0" name=""/>
        <dsp:cNvSpPr/>
      </dsp:nvSpPr>
      <dsp:spPr>
        <a:xfrm>
          <a:off x="314585" y="68742"/>
          <a:ext cx="4404199" cy="73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/>
            <a:t>Specifications </a:t>
          </a:r>
          <a:endParaRPr lang="en-US" sz="2500" kern="1200"/>
        </a:p>
      </dsp:txBody>
      <dsp:txXfrm>
        <a:off x="350611" y="104768"/>
        <a:ext cx="4332147" cy="665948"/>
      </dsp:txXfrm>
    </dsp:sp>
    <dsp:sp modelId="{91A8D1F6-97BA-4C14-8382-6C39DCE3EF92}">
      <dsp:nvSpPr>
        <dsp:cNvPr id="0" name=""/>
        <dsp:cNvSpPr/>
      </dsp:nvSpPr>
      <dsp:spPr>
        <a:xfrm>
          <a:off x="0" y="2004867"/>
          <a:ext cx="6291714" cy="1063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307" tIns="520700" rIns="488307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500" kern="1200"/>
            <a:t>Economic standing of SMEs (risk ratio) </a:t>
          </a:r>
          <a:endParaRPr lang="en-US" sz="2500" kern="1200"/>
        </a:p>
      </dsp:txBody>
      <dsp:txXfrm>
        <a:off x="0" y="2004867"/>
        <a:ext cx="6291714" cy="1063125"/>
      </dsp:txXfrm>
    </dsp:sp>
    <dsp:sp modelId="{EC94214B-A515-4383-B294-984B31FF06D7}">
      <dsp:nvSpPr>
        <dsp:cNvPr id="0" name=""/>
        <dsp:cNvSpPr/>
      </dsp:nvSpPr>
      <dsp:spPr>
        <a:xfrm>
          <a:off x="314585" y="1635867"/>
          <a:ext cx="4404199" cy="7380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/>
            <a:t>Qualification 	</a:t>
          </a:r>
          <a:endParaRPr lang="en-US" sz="2500" kern="1200"/>
        </a:p>
      </dsp:txBody>
      <dsp:txXfrm>
        <a:off x="350611" y="1671893"/>
        <a:ext cx="4332147" cy="665948"/>
      </dsp:txXfrm>
    </dsp:sp>
    <dsp:sp modelId="{F38B1564-9C5D-4A31-8416-49347A51329F}">
      <dsp:nvSpPr>
        <dsp:cNvPr id="0" name=""/>
        <dsp:cNvSpPr/>
      </dsp:nvSpPr>
      <dsp:spPr>
        <a:xfrm>
          <a:off x="0" y="3571992"/>
          <a:ext cx="6291714" cy="189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307" tIns="520700" rIns="488307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500" kern="1200"/>
            <a:t>Cost based criteria (lowest price)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500" kern="1200"/>
            <a:t>MEAT and now BPQR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500" kern="1200"/>
            <a:t>LCC (methodology)</a:t>
          </a:r>
          <a:endParaRPr lang="en-US" sz="2500" kern="1200"/>
        </a:p>
      </dsp:txBody>
      <dsp:txXfrm>
        <a:off x="0" y="3571992"/>
        <a:ext cx="6291714" cy="1890000"/>
      </dsp:txXfrm>
    </dsp:sp>
    <dsp:sp modelId="{10691588-BC47-4D16-B15F-13A4B88EF9DF}">
      <dsp:nvSpPr>
        <dsp:cNvPr id="0" name=""/>
        <dsp:cNvSpPr/>
      </dsp:nvSpPr>
      <dsp:spPr>
        <a:xfrm>
          <a:off x="314585" y="3202992"/>
          <a:ext cx="4404199" cy="7380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/>
            <a:t>Award criteria</a:t>
          </a:r>
          <a:endParaRPr lang="en-US" sz="2500" kern="1200"/>
        </a:p>
      </dsp:txBody>
      <dsp:txXfrm>
        <a:off x="350611" y="3239018"/>
        <a:ext cx="4332147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D319D8-06B8-48F4-BF65-13E5B9453509}" type="datetimeFigureOut">
              <a:rPr lang="en-CA" smtClean="0"/>
              <a:t>2024-04-21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6712C-47ED-4DDF-973A-117778C634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834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72081794-26C3-F3AC-53D0-D46B1E79F0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4466AC0-FCF3-4A31-9A7E-B6D5C5ED35A7}" type="slidenum">
              <a:rPr lang="en-GB" altLang="en-US"/>
              <a:pPr/>
              <a:t>2</a:t>
            </a:fld>
            <a:endParaRPr lang="en-GB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F7A2B682-ABFD-F8E4-90D7-260946348F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5ED2A0C1-B111-6665-1BA2-664772DD1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27FF3-4969-40F4-8363-538D52C25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5DDF36-AD62-4A87-B0A2-D4B080017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673B7-C1C3-49D8-A4D3-4EE21F7A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4D68-3F6D-46D0-9E0D-64EBDEDDC25B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A88D0-652F-4C44-B577-16950E64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CB6E2-DDAF-4383-A486-EDE174086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0D0-1997-455F-8BA4-6E3965E33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32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D41A-DD6C-4587-A44B-CB1F6D4C6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4D99E-D8AF-4F34-844A-46469E98A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7F878-009D-46F5-B307-B796E7F2A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4D68-3F6D-46D0-9E0D-64EBDEDDC25B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C63F0-82DA-4E41-9540-8BB1ABAA3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660E5-7418-4BEA-9518-0B8B52BF9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0D0-1997-455F-8BA4-6E3965E33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852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EBEB3A-4656-429A-AB72-5109A033FF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583091-D937-4C1C-A4E3-89DFBDB64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D263E-C9D4-4B49-A528-273927446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4D68-3F6D-46D0-9E0D-64EBDEDDC25B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9698F-271F-44CF-BC0F-9B289377F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5A8D0-EA67-480E-9CF6-7D21BE73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0D0-1997-455F-8BA4-6E3965E33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67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3BF5-766A-421A-995E-38BE6FDB3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A8266-BBA7-4C4B-A4D6-D4C917CE7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DFC35-F8B9-481F-B924-C9961345F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4D68-3F6D-46D0-9E0D-64EBDEDDC25B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E4529-B7C4-4CB5-AEBD-0AC546A74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BE009-86A8-4B36-B80A-D0A9339E0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0D0-1997-455F-8BA4-6E3965E33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37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419A9-93E6-439B-A0E1-187DFD2C1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22214-18A6-4259-A59F-D26F3F290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9541F-C90C-485E-987A-D5F0254D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4D68-3F6D-46D0-9E0D-64EBDEDDC25B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C28A2-4AB9-4F6B-B51A-002E6CA68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B7973-19D8-41C2-9AA1-698439460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0D0-1997-455F-8BA4-6E3965E33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64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38AE-460C-4813-8827-059D8814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A1721-948B-4D9B-8012-DB1911938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FF6EC-0CC4-414C-BF87-3415FE885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EE2C8-C825-4BDF-84C2-2A2DE20C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4D68-3F6D-46D0-9E0D-64EBDEDDC25B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3630E-6D66-4C02-9118-B2E4177D2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8E563-8F27-47BD-A225-B94B6D15A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0D0-1997-455F-8BA4-6E3965E33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67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21D2-3CA0-417C-B50C-75A5C54DF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9FA80-57CF-4EAC-BDB3-966BFF5A2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A8336-F9CF-4A2D-A304-0A60D631B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9D455-F0F4-49A7-82AD-9A8D7CA511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0B7817-250A-47EB-A0A9-3AAA6FA95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FC3105-DF51-4B45-B236-131917C65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4D68-3F6D-46D0-9E0D-64EBDEDDC25B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F1D800-F303-45F7-891D-62754D5D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9DA14D-E805-48E0-9AF5-351B5970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0D0-1997-455F-8BA4-6E3965E33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90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7E5A-6504-48D3-85FA-6D38C367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F7C6E-5D2A-42F0-A4E9-55A38C69D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4D68-3F6D-46D0-9E0D-64EBDEDDC25B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DAC2CE-54DE-4FCC-893E-F9AE1DB3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20050-B9DA-4C29-8F00-34B97B31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0D0-1997-455F-8BA4-6E3965E33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009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B671CA-AF13-450A-A18E-AB920D2A7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4D68-3F6D-46D0-9E0D-64EBDEDDC25B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36CB8B-58E5-43C3-A2C2-BBD231C4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52C9E-795E-4606-B436-46EC11F0F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0D0-1997-455F-8BA4-6E3965E33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177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5B7C2-ECA0-4DE2-A0FF-03ED39941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E2635-EAB8-4083-B6A4-A8226B9D1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51C1D-7DE8-4BA3-9B75-508ED946F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4151D-B764-4435-BCCC-E830406FA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4D68-3F6D-46D0-9E0D-64EBDEDDC25B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DC93C-966D-442D-B5D6-1923CEEA4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4564D-7685-48B2-ACF2-CC7FA0C3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0D0-1997-455F-8BA4-6E3965E33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48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EBD8-0A8E-4C61-BEE9-AF9108B97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CDE0B3-1788-40FB-A203-F70FA4BB40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8C1C9-2B95-48C1-A182-5FBC6EF8D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3A598-596D-4030-8794-FB0FBED41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F4D68-3F6D-46D0-9E0D-64EBDEDDC25B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72F71-5F6F-45D9-8EAE-8CB934343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2BA64-9C39-48E8-8158-35C18795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4C0D0-1997-455F-8BA4-6E3965E33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62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531ED0-0FE6-43A5-BC08-50479409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ACD80-CD95-4031-A8FA-F05D32616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6A984-8103-439C-9A12-C1B75BCCE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F4D68-3F6D-46D0-9E0D-64EBDEDDC25B}" type="datetimeFigureOut">
              <a:rPr lang="en-GB" smtClean="0"/>
              <a:t>21/04/2024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8CD9F-9BCE-4B57-8BA0-660977D0F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3F0DF-A6C0-4785-B03E-A77B61EF3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4C0D0-1997-455F-8BA4-6E3965E33A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59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4898-9004-43E4-A5C8-D324410F0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CEEDD7-4E68-40A0-85B9-B26DFD3DF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" y="-1"/>
            <a:ext cx="12194440" cy="6858001"/>
          </a:xfrm>
        </p:spPr>
      </p:pic>
    </p:spTree>
    <p:extLst>
      <p:ext uri="{BB962C8B-B14F-4D97-AF65-F5344CB8AC3E}">
        <p14:creationId xmlns:p14="http://schemas.microsoft.com/office/powerpoint/2010/main" val="2748123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F93CD34-097A-4C5D-BFB0-14DE3B9D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Indicators of Single Market Scoarboard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6934B5D3-364B-499E-8381-D3135BC775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5156972"/>
              </p:ext>
            </p:extLst>
          </p:nvPr>
        </p:nvGraphicFramePr>
        <p:xfrm>
          <a:off x="5241008" y="653693"/>
          <a:ext cx="6295751" cy="5560840"/>
        </p:xfrm>
        <a:graphic>
          <a:graphicData uri="http://schemas.openxmlformats.org/drawingml/2006/table">
            <a:tbl>
              <a:tblPr/>
              <a:tblGrid>
                <a:gridCol w="3280524">
                  <a:extLst>
                    <a:ext uri="{9D8B030D-6E8A-4147-A177-3AD203B41FA5}">
                      <a16:colId xmlns:a16="http://schemas.microsoft.com/office/drawing/2014/main" val="3312782527"/>
                    </a:ext>
                  </a:extLst>
                </a:gridCol>
                <a:gridCol w="1502951">
                  <a:extLst>
                    <a:ext uri="{9D8B030D-6E8A-4147-A177-3AD203B41FA5}">
                      <a16:colId xmlns:a16="http://schemas.microsoft.com/office/drawing/2014/main" val="1560104423"/>
                    </a:ext>
                  </a:extLst>
                </a:gridCol>
                <a:gridCol w="1512276">
                  <a:extLst>
                    <a:ext uri="{9D8B030D-6E8A-4147-A177-3AD203B41FA5}">
                      <a16:colId xmlns:a16="http://schemas.microsoft.com/office/drawing/2014/main" val="3115376662"/>
                    </a:ext>
                  </a:extLst>
                </a:gridCol>
              </a:tblGrid>
              <a:tr h="419028">
                <a:tc>
                  <a:txBody>
                    <a:bodyPr/>
                    <a:lstStyle/>
                    <a:p>
                      <a:r>
                        <a:rPr lang="hu-HU" sz="1700"/>
                        <a:t>[1] Single bidder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≤ 10%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&gt; 20%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83836"/>
                  </a:ext>
                </a:extLst>
              </a:tr>
              <a:tr h="419028">
                <a:tc>
                  <a:txBody>
                    <a:bodyPr/>
                    <a:lstStyle/>
                    <a:p>
                      <a:r>
                        <a:rPr lang="en-US" sz="1700"/>
                        <a:t>[2] No calls for bids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≤ 5%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≥ 10%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2550053"/>
                  </a:ext>
                </a:extLst>
              </a:tr>
              <a:tr h="419028">
                <a:tc>
                  <a:txBody>
                    <a:bodyPr/>
                    <a:lstStyle/>
                    <a:p>
                      <a:r>
                        <a:rPr lang="hu-HU" sz="1700"/>
                        <a:t>[3] Publication rate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&gt; 5%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&lt; 2.5%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297748"/>
                  </a:ext>
                </a:extLst>
              </a:tr>
              <a:tr h="419028">
                <a:tc>
                  <a:txBody>
                    <a:bodyPr/>
                    <a:lstStyle/>
                    <a:p>
                      <a:r>
                        <a:rPr lang="hu-HU" sz="1700"/>
                        <a:t>[4] Cooperative procurement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≥ 10%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&lt; 10%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956299"/>
                  </a:ext>
                </a:extLst>
              </a:tr>
              <a:tr h="419028">
                <a:tc>
                  <a:txBody>
                    <a:bodyPr/>
                    <a:lstStyle/>
                    <a:p>
                      <a:r>
                        <a:rPr lang="hu-HU" sz="1700"/>
                        <a:t>[5] Award criteria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≤ 80%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&gt; 80%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678674"/>
                  </a:ext>
                </a:extLst>
              </a:tr>
              <a:tr h="419028">
                <a:tc>
                  <a:txBody>
                    <a:bodyPr/>
                    <a:lstStyle/>
                    <a:p>
                      <a:r>
                        <a:rPr lang="hu-HU" sz="1700"/>
                        <a:t>[6] Decision speed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≤ 120 days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&gt; 120 days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078441"/>
                  </a:ext>
                </a:extLst>
              </a:tr>
              <a:tr h="419028">
                <a:tc>
                  <a:txBody>
                    <a:bodyPr/>
                    <a:lstStyle/>
                    <a:p>
                      <a:r>
                        <a:rPr lang="hu-HU" sz="1700"/>
                        <a:t>[7] SME contractors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&gt; 60%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&lt; 45%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545464"/>
                  </a:ext>
                </a:extLst>
              </a:tr>
              <a:tr h="419028">
                <a:tc>
                  <a:txBody>
                    <a:bodyPr/>
                    <a:lstStyle/>
                    <a:p>
                      <a:r>
                        <a:rPr lang="hu-HU" sz="1700"/>
                        <a:t>[8] SME bids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&gt; 80%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&lt; 60%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9779046"/>
                  </a:ext>
                </a:extLst>
              </a:tr>
              <a:tr h="419028">
                <a:tc>
                  <a:txBody>
                    <a:bodyPr/>
                    <a:lstStyle/>
                    <a:p>
                      <a:r>
                        <a:rPr lang="en-US" sz="1700"/>
                        <a:t>[9] Procedures divided into lots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&gt; 40%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&lt; 25%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6849759"/>
                  </a:ext>
                </a:extLst>
              </a:tr>
              <a:tr h="419028">
                <a:tc>
                  <a:txBody>
                    <a:bodyPr/>
                    <a:lstStyle/>
                    <a:p>
                      <a:r>
                        <a:rPr lang="en-US" sz="1700"/>
                        <a:t>[10] Missing calls for bids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≤ 3%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&gt; 3%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2677258"/>
                  </a:ext>
                </a:extLst>
              </a:tr>
              <a:tr h="685280">
                <a:tc>
                  <a:txBody>
                    <a:bodyPr/>
                    <a:lstStyle/>
                    <a:p>
                      <a:r>
                        <a:rPr lang="hu-HU" sz="1700"/>
                        <a:t>[11] Missing seller registration numbers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≤ 3%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&gt; 3%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6060010"/>
                  </a:ext>
                </a:extLst>
              </a:tr>
              <a:tr h="685280">
                <a:tc>
                  <a:txBody>
                    <a:bodyPr/>
                    <a:lstStyle/>
                    <a:p>
                      <a:r>
                        <a:rPr lang="en-US" sz="1700"/>
                        <a:t>[12] Missing buyer registration numbers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≤ 3%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1700"/>
                        <a:t>&gt; 3%</a:t>
                      </a:r>
                    </a:p>
                  </a:txBody>
                  <a:tcPr marL="94683" marR="94683" marT="47342" marB="4734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198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69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6794DDE-9129-47DC-952C-00742C9D6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Single bidder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1C435D2-0338-75B2-9F95-8613B7B60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110936"/>
            <a:ext cx="11327549" cy="4162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0342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ím 1">
            <a:extLst>
              <a:ext uri="{FF2B5EF4-FFF2-40B4-BE49-F238E27FC236}">
                <a16:creationId xmlns:a16="http://schemas.microsoft.com/office/drawing/2014/main" id="{B0F7B426-2201-414B-850B-7ACAC155C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Direct awards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F7C20D9-6A0E-4D80-4F12-75194AC26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040138"/>
            <a:ext cx="11327549" cy="4304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195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6913F33-9655-41D8-BE8C-A84A76395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Publication value/GDP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4CA1080-A684-134D-6D19-71D8A42FC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1969342"/>
            <a:ext cx="11327549" cy="4446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3551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7630608-CFB1-4C60-B63C-A9C96690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Decision speed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40F11E1-C32B-DEB4-B002-4F1E9D255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054299"/>
            <a:ext cx="11327549" cy="42761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5327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2" name="Rectangle 26631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34" name="Rectangle 26633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36" name="Rectangle 26635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38" name="Rectangle 26637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40" name="Rectangle 26639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42" name="Oval 26641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8F941C5-B2C0-996F-DCC1-59BDDC9BDE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 eaLnBrk="1" hangingPunct="1"/>
            <a:r>
              <a:rPr lang="en-GB" altLang="en-US" sz="4000">
                <a:solidFill>
                  <a:srgbClr val="FFFFFF"/>
                </a:solidFill>
              </a:rPr>
              <a:t>Final remarks 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691DEB7C-B815-8D2B-1847-E4C209EC37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 sz="2000"/>
              <a:t>Price vs cost – conceptual foundation of strategic procurement </a:t>
            </a:r>
          </a:p>
          <a:p>
            <a:pPr eaLnBrk="1" hangingPunct="1"/>
            <a:endParaRPr lang="en-GB" altLang="en-US" sz="2000"/>
          </a:p>
          <a:p>
            <a:pPr eaLnBrk="1" hangingPunct="1"/>
            <a:r>
              <a:rPr lang="en-GB" altLang="en-US" sz="2000"/>
              <a:t>Remedies Directive Reforms Overdue </a:t>
            </a:r>
          </a:p>
          <a:p>
            <a:pPr eaLnBrk="1" hangingPunct="1"/>
            <a:endParaRPr lang="en-GB" altLang="en-US" sz="2000"/>
          </a:p>
          <a:p>
            <a:pPr eaLnBrk="1" hangingPunct="1"/>
            <a:r>
              <a:rPr lang="en-GB" altLang="en-US" sz="2000"/>
              <a:t>Soft Law crucial in assisting effectiveness of acquis</a:t>
            </a:r>
          </a:p>
          <a:p>
            <a:pPr eaLnBrk="1" hangingPunct="1"/>
            <a:endParaRPr lang="en-GB" altLang="en-US" sz="2000"/>
          </a:p>
          <a:p>
            <a:pPr eaLnBrk="1" hangingPunct="1">
              <a:buFontTx/>
              <a:buNone/>
            </a:pPr>
            <a:endParaRPr lang="en-GB" altLang="en-US" sz="2000"/>
          </a:p>
          <a:p>
            <a:pPr eaLnBrk="1" hangingPunct="1"/>
            <a:endParaRPr lang="en-GB" altLang="en-US" sz="2000"/>
          </a:p>
          <a:p>
            <a:pPr eaLnBrk="1" hangingPunct="1"/>
            <a:endParaRPr lang="en-GB" altLang="en-US" sz="2000"/>
          </a:p>
          <a:p>
            <a:pPr eaLnBrk="1" hangingPunct="1"/>
            <a:endParaRPr lang="en-GB" altLang="en-US" sz="2000"/>
          </a:p>
          <a:p>
            <a:pPr eaLnBrk="1" hangingPunct="1"/>
            <a:endParaRPr lang="en-GB" altLang="en-US" sz="2000"/>
          </a:p>
          <a:p>
            <a:pPr eaLnBrk="1" hangingPunct="1">
              <a:buFontTx/>
              <a:buNone/>
            </a:pPr>
            <a:r>
              <a:rPr lang="en-GB" altLang="en-US" sz="2000"/>
              <a:t>						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7" name="Rectangle 1537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78" name="Video 15377" descr="People Raising Their Hands">
            <a:extLst>
              <a:ext uri="{FF2B5EF4-FFF2-40B4-BE49-F238E27FC236}">
                <a16:creationId xmlns:a16="http://schemas.microsoft.com/office/drawing/2014/main" id="{6BFD8A03-4411-41A8-BE13-5A3BBD7254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10" r="1" b="7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5379" name="Rectangle 1537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FB72429F-8A28-63C5-EC1C-B82FD81E3E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en-GB" altLang="en-US" sz="5200">
                <a:solidFill>
                  <a:srgbClr val="FFFFFF"/>
                </a:solidFill>
              </a:rPr>
              <a:t>The Achievements of EU Public Procurement Directives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36F5991-6D88-BB3C-C496-6200EF1DE80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/>
            <a:endParaRPr lang="en-GB" altLang="en-US">
              <a:solidFill>
                <a:srgbClr val="FFFFFF"/>
              </a:solidFill>
            </a:endParaRPr>
          </a:p>
          <a:p>
            <a:pPr eaLnBrk="1" hangingPunct="1"/>
            <a:r>
              <a:rPr lang="en-GB" altLang="en-US">
                <a:solidFill>
                  <a:srgbClr val="FFFFFF"/>
                </a:solidFill>
              </a:rPr>
              <a:t>Professor Christopher Bovis FRSA</a:t>
            </a:r>
          </a:p>
          <a:p>
            <a:pPr eaLnBrk="1" hangingPunct="1"/>
            <a:endParaRPr lang="en-GB" altLang="en-US">
              <a:solidFill>
                <a:srgbClr val="FFFFFF"/>
              </a:solidFill>
            </a:endParaRPr>
          </a:p>
          <a:p>
            <a:pPr eaLnBrk="1" hangingPunct="1"/>
            <a:endParaRPr lang="en-GB" altLang="en-US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altLang="en-US">
              <a:solidFill>
                <a:srgbClr val="FFFFFF"/>
              </a:solidFill>
            </a:endParaRPr>
          </a:p>
          <a:p>
            <a:pPr eaLnBrk="1" hangingPunct="1"/>
            <a:endParaRPr lang="en-GB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153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3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37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CB98F450-989E-0DF2-F1C1-D511C49965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CA" altLang="en-US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D1093F67-BE73-9E57-5724-0F416E22E2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3228976"/>
            <a:ext cx="8229600" cy="3762375"/>
          </a:xfrm>
        </p:spPr>
        <p:txBody>
          <a:bodyPr/>
          <a:lstStyle/>
          <a:p>
            <a:pPr eaLnBrk="1" hangingPunct="1"/>
            <a:endParaRPr lang="en-CA" altLang="en-US"/>
          </a:p>
        </p:txBody>
      </p:sp>
      <p:pic>
        <p:nvPicPr>
          <p:cNvPr id="17412" name="Picture 1">
            <a:extLst>
              <a:ext uri="{FF2B5EF4-FFF2-40B4-BE49-F238E27FC236}">
                <a16:creationId xmlns:a16="http://schemas.microsoft.com/office/drawing/2014/main" id="{77C44445-F72C-8CE3-593F-DF88CBE93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557338"/>
            <a:ext cx="770413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0" name="Rectangle 1843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2" name="Freeform: Shape 1844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DB6B9DB4-F0D2-2CC1-41AB-8062757CF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b="1">
                <a:solidFill>
                  <a:srgbClr val="FFFFFF"/>
                </a:solidFill>
              </a:rPr>
              <a:t>2014 EU Procurement Reforms: The Objectives</a:t>
            </a:r>
          </a:p>
        </p:txBody>
      </p:sp>
      <p:sp>
        <p:nvSpPr>
          <p:cNvPr id="18444" name="Arc 1844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72B6645-4E36-59C2-88C6-01C80CD177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eaLnBrk="1" hangingPunct="1"/>
            <a:endParaRPr lang="en-GB" altLang="en-US" sz="2400"/>
          </a:p>
          <a:p>
            <a:pPr eaLnBrk="1" hangingPunct="1"/>
            <a:r>
              <a:rPr lang="en-GB" altLang="en-US" sz="2400" b="1" dirty="0"/>
              <a:t>Simplicity</a:t>
            </a:r>
            <a:r>
              <a:rPr lang="en-GB" altLang="en-US" sz="2400" dirty="0"/>
              <a:t>  (codification, modernisation and non-exhaustive harmonisation)</a:t>
            </a:r>
            <a:endParaRPr lang="en-GB" altLang="en-US" sz="2400"/>
          </a:p>
          <a:p>
            <a:pPr eaLnBrk="1" hangingPunct="1"/>
            <a:endParaRPr lang="en-GB" altLang="en-US" sz="2400"/>
          </a:p>
          <a:p>
            <a:pPr eaLnBrk="1" hangingPunct="1"/>
            <a:r>
              <a:rPr lang="en-GB" altLang="en-US" sz="2400" b="1" dirty="0"/>
              <a:t>Strategic</a:t>
            </a:r>
            <a:r>
              <a:rPr lang="en-GB" altLang="en-US" sz="2400" dirty="0"/>
              <a:t> (EU 2020 Growth Strategy, ESFI)</a:t>
            </a:r>
            <a:endParaRPr lang="en-GB" altLang="en-US" sz="2400"/>
          </a:p>
          <a:p>
            <a:pPr eaLnBrk="1" hangingPunct="1"/>
            <a:endParaRPr lang="en-GB" altLang="en-US" sz="2400"/>
          </a:p>
          <a:p>
            <a:pPr eaLnBrk="1" hangingPunct="1"/>
            <a:r>
              <a:rPr lang="en-GB" altLang="en-US" sz="2400" b="1" dirty="0"/>
              <a:t>Access for SMEs</a:t>
            </a:r>
            <a:r>
              <a:rPr lang="en-GB" altLang="en-US" sz="2400" dirty="0"/>
              <a:t> (dimensional / sub-dimensional)</a:t>
            </a:r>
            <a:endParaRPr lang="en-GB" altLang="en-US" sz="2400"/>
          </a:p>
          <a:p>
            <a:pPr eaLnBrk="1" hangingPunct="1"/>
            <a:endParaRPr lang="en-GB" altLang="en-US" sz="2400"/>
          </a:p>
          <a:p>
            <a:pPr eaLnBrk="1" hangingPunct="1"/>
            <a:r>
              <a:rPr lang="en-GB" altLang="en-US" sz="2400" b="1" dirty="0"/>
              <a:t>Flexibility</a:t>
            </a:r>
            <a:r>
              <a:rPr lang="en-GB" altLang="en-US" sz="2400" dirty="0"/>
              <a:t> (In-House, Innovation, Green, Sustainable, Socio-economic, SGEI)</a:t>
            </a:r>
            <a:endParaRPr lang="en-GB" altLang="en-US" sz="2400"/>
          </a:p>
          <a:p>
            <a:pPr eaLnBrk="1" hangingPunct="1"/>
            <a:endParaRPr lang="en-GB" altLang="en-US" sz="2400"/>
          </a:p>
          <a:p>
            <a:pPr eaLnBrk="1" hangingPunct="1"/>
            <a:r>
              <a:rPr lang="en-GB" altLang="en-US" sz="2400" b="1" dirty="0"/>
              <a:t>Governance</a:t>
            </a:r>
            <a:r>
              <a:rPr lang="en-GB" altLang="en-US" sz="2400" dirty="0"/>
              <a:t> (probity, professionalisation of procurers)</a:t>
            </a:r>
            <a:endParaRPr lang="en-GB" altLang="en-US"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7" name="Rectangle 20486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9" name="Freeform: Shape 20488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Title 1">
            <a:extLst>
              <a:ext uri="{FF2B5EF4-FFF2-40B4-BE49-F238E27FC236}">
                <a16:creationId xmlns:a16="http://schemas.microsoft.com/office/drawing/2014/main" id="{38C28AEA-EE6B-A6D1-F1B0-1A765073C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 eaLnBrk="1" hangingPunct="1"/>
            <a:r>
              <a:rPr lang="en-CA" altLang="en-US" sz="4100">
                <a:solidFill>
                  <a:srgbClr val="FFFFFF"/>
                </a:solidFill>
              </a:rPr>
              <a:t>Achievements</a:t>
            </a:r>
          </a:p>
        </p:txBody>
      </p:sp>
      <p:sp>
        <p:nvSpPr>
          <p:cNvPr id="20491" name="Arc 20490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1CAFA-1110-E0AC-7D7B-ACB664BE7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en-CA" sz="1800" b="1">
                <a:latin typeface="Calibri" panose="020F0502020204030204" pitchFamily="34" charset="0"/>
                <a:ea typeface="Times New Roman" panose="02020603050405020304" pitchFamily="18" charset="0"/>
              </a:rPr>
              <a:t>Porosity</a:t>
            </a: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> cured by Concessions Directive covering supplies, works and Services </a:t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 b="1">
                <a:latin typeface="Calibri" panose="020F0502020204030204" pitchFamily="34" charset="0"/>
                <a:ea typeface="Times New Roman" panose="02020603050405020304" pitchFamily="18" charset="0"/>
              </a:rPr>
              <a:t>Dimensionality</a:t>
            </a: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> (below threshold procurement)</a:t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 b="1">
                <a:latin typeface="Calibri" panose="020F0502020204030204" pitchFamily="34" charset="0"/>
                <a:ea typeface="Times New Roman" panose="02020603050405020304" pitchFamily="18" charset="0"/>
              </a:rPr>
              <a:t>Acceptance of Judicial Activism</a:t>
            </a: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> for internalisation (In-house), dualism, award criteria (environment, socio-economic), selection &amp; qualification (exclusion) </a:t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 b="1">
                <a:latin typeface="Calibri" panose="020F0502020204030204" pitchFamily="34" charset="0"/>
                <a:ea typeface="Times New Roman" panose="02020603050405020304" pitchFamily="18" charset="0"/>
              </a:rPr>
              <a:t>Decoupling</a:t>
            </a: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> in competitive markets (telecommunications)</a:t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 b="1">
                <a:latin typeface="Calibri" panose="020F0502020204030204" pitchFamily="34" charset="0"/>
                <a:ea typeface="Times New Roman" panose="02020603050405020304" pitchFamily="18" charset="0"/>
              </a:rPr>
              <a:t>Cross-fertilisation/implants</a:t>
            </a: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>, affiliation + in house, frameworks, </a:t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 b="1" err="1">
                <a:latin typeface="Calibri" panose="020F0502020204030204" pitchFamily="34" charset="0"/>
                <a:ea typeface="Times New Roman" panose="02020603050405020304" pitchFamily="18" charset="0"/>
              </a:rPr>
              <a:t>Flexiblity</a:t>
            </a: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>, lots, discretionary exclusions, </a:t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 b="1">
                <a:latin typeface="Calibri" panose="020F0502020204030204" pitchFamily="34" charset="0"/>
                <a:ea typeface="Times New Roman" panose="02020603050405020304" pitchFamily="18" charset="0"/>
              </a:rPr>
              <a:t>Correction</a:t>
            </a: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>, self-cleaning, price abnormality </a:t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 b="1">
                <a:latin typeface="Calibri" panose="020F0502020204030204" pitchFamily="34" charset="0"/>
                <a:ea typeface="Times New Roman" panose="02020603050405020304" pitchFamily="18" charset="0"/>
              </a:rPr>
              <a:t>Competition</a:t>
            </a: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>, FSR</a:t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 b="1">
                <a:latin typeface="Calibri" panose="020F0502020204030204" pitchFamily="34" charset="0"/>
                <a:ea typeface="Times New Roman" panose="02020603050405020304" pitchFamily="18" charset="0"/>
              </a:rPr>
              <a:t>Automation</a:t>
            </a: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>, ESPD </a:t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1800" b="1">
                <a:latin typeface="Calibri" panose="020F0502020204030204" pitchFamily="34" charset="0"/>
                <a:ea typeface="Times New Roman" panose="02020603050405020304" pitchFamily="18" charset="0"/>
              </a:rPr>
              <a:t>Acquis Balance</a:t>
            </a:r>
            <a:r>
              <a:rPr lang="en-CA" sz="1800">
                <a:latin typeface="Calibri" panose="020F0502020204030204" pitchFamily="34" charset="0"/>
                <a:ea typeface="Times New Roman" panose="02020603050405020304" pitchFamily="18" charset="0"/>
              </a:rPr>
              <a:t>, Soft Law </a:t>
            </a:r>
            <a:endParaRPr lang="en-CA" sz="18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eaLnBrk="1" hangingPunct="1">
              <a:defRPr/>
            </a:pPr>
            <a:endParaRPr lang="en-CA"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2" name="Rectangle 2151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4" name="Freeform: Shape 2151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E7373294-D7F8-ACF9-702C-B4DA58A68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b="1">
                <a:solidFill>
                  <a:srgbClr val="FFFFFF"/>
                </a:solidFill>
              </a:rPr>
              <a:t>Strategic Procurement</a:t>
            </a:r>
            <a:r>
              <a:rPr lang="en-GB" altLang="en-US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1516" name="Arc 2151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6D233C86-F67B-D9BF-92BC-4DCB01B4EA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GB" altLang="en-US"/>
              <a:t>Available tools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Pre Procurement Engagement </a:t>
            </a:r>
          </a:p>
          <a:p>
            <a:pPr lvl="2" eaLnBrk="1" hangingPunct="1"/>
            <a:r>
              <a:rPr lang="en-GB" altLang="en-US"/>
              <a:t>Market consultation and pre-commercial procurement</a:t>
            </a:r>
          </a:p>
          <a:p>
            <a:pPr lvl="2" eaLnBrk="1" hangingPunct="1"/>
            <a:r>
              <a:rPr lang="en-GB" altLang="en-US"/>
              <a:t>Joint and cross-border procurement </a:t>
            </a:r>
          </a:p>
          <a:p>
            <a:pPr lvl="2" eaLnBrk="1" hangingPunct="1"/>
            <a:r>
              <a:rPr lang="en-GB" altLang="en-US"/>
              <a:t>Division into lots / disaggregation</a:t>
            </a:r>
          </a:p>
          <a:p>
            <a:pPr lvl="2" eaLnBrk="1" hangingPunct="1"/>
            <a:endParaRPr lang="en-GB" altLang="en-US"/>
          </a:p>
          <a:p>
            <a:pPr lvl="1" eaLnBrk="1" hangingPunct="1"/>
            <a:r>
              <a:rPr lang="en-GB" altLang="en-US"/>
              <a:t>Selection and Qualification</a:t>
            </a:r>
          </a:p>
          <a:p>
            <a:pPr lvl="2" eaLnBrk="1" hangingPunct="1"/>
            <a:r>
              <a:rPr lang="en-GB" altLang="en-US"/>
              <a:t>Financial and economic standing = Value/turnover ratio</a:t>
            </a:r>
          </a:p>
          <a:p>
            <a:pPr lvl="2" eaLnBrk="1" hangingPunct="1"/>
            <a:r>
              <a:rPr lang="en-GB" altLang="en-US"/>
              <a:t>Technical specifications = </a:t>
            </a:r>
            <a:r>
              <a:rPr lang="en-GB" altLang="ja-JP">
                <a:ea typeface="MS PGothic" panose="020B0600070205080204" pitchFamily="34" charset="-128"/>
              </a:rPr>
              <a:t>functional and performance-based specifications </a:t>
            </a:r>
          </a:p>
          <a:p>
            <a:pPr lvl="2" eaLnBrk="1" hangingPunct="1"/>
            <a:endParaRPr lang="en-GB" altLang="en-US"/>
          </a:p>
          <a:p>
            <a:pPr lvl="2" eaLnBrk="1" hangingPunct="1"/>
            <a:endParaRPr lang="en-GB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6" name="Rectangle 22535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8" name="Freeform: Shape 2253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C0F1EEEA-403C-3D5B-9735-EE5AA8824F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2540" name="Arc 2253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0D76585-04AE-3639-5BEE-BCD17B8655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lvl="1" eaLnBrk="1" hangingPunct="1"/>
            <a:r>
              <a:rPr lang="en-GB" altLang="en-US"/>
              <a:t>Award procedures</a:t>
            </a:r>
          </a:p>
          <a:p>
            <a:pPr lvl="2" eaLnBrk="1" hangingPunct="1"/>
            <a:r>
              <a:rPr lang="en-GB" altLang="en-US"/>
              <a:t>Competitive dialogue, negotiations, frameworks, Innovation Partnership</a:t>
            </a:r>
          </a:p>
          <a:p>
            <a:pPr lvl="2" eaLnBrk="1" hangingPunct="1"/>
            <a:endParaRPr lang="en-GB" altLang="en-US"/>
          </a:p>
          <a:p>
            <a:pPr lvl="1" eaLnBrk="1" hangingPunct="1"/>
            <a:r>
              <a:rPr lang="en-GB" altLang="en-US"/>
              <a:t>Award criteria</a:t>
            </a:r>
          </a:p>
          <a:p>
            <a:pPr lvl="2" eaLnBrk="1" hangingPunct="1"/>
            <a:r>
              <a:rPr lang="en-GB" altLang="en-US"/>
              <a:t>BPQR and MEAT for </a:t>
            </a:r>
            <a:r>
              <a:rPr lang="en-GB" altLang="ja-JP">
                <a:ea typeface="MS PGothic" panose="020B0600070205080204" pitchFamily="34" charset="-128"/>
              </a:rPr>
              <a:t>environmental and social criteria and innovative characteristics</a:t>
            </a:r>
            <a:endParaRPr lang="en-GB" altLang="en-US"/>
          </a:p>
          <a:p>
            <a:pPr lvl="2" eaLnBrk="1" hangingPunct="1"/>
            <a:r>
              <a:rPr lang="en-GB" altLang="en-US"/>
              <a:t>LCC</a:t>
            </a:r>
          </a:p>
          <a:p>
            <a:pPr lvl="2" eaLnBrk="1" hangingPunct="1"/>
            <a:endParaRPr lang="en-GB" altLang="en-US"/>
          </a:p>
          <a:p>
            <a:pPr lvl="1" eaLnBrk="1" hangingPunct="1"/>
            <a:r>
              <a:rPr lang="en-GB" altLang="en-US"/>
              <a:t>Post procurement Engagement  </a:t>
            </a:r>
          </a:p>
          <a:p>
            <a:pPr lvl="2" eaLnBrk="1" hangingPunct="1"/>
            <a:r>
              <a:rPr lang="en-GB" altLang="en-US"/>
              <a:t>Contract Performance </a:t>
            </a:r>
          </a:p>
          <a:p>
            <a:pPr lvl="2" eaLnBrk="1" hangingPunct="1"/>
            <a:r>
              <a:rPr lang="it-IT" altLang="en-US"/>
              <a:t>Social and environmental considerations</a:t>
            </a:r>
            <a:endParaRPr lang="en-GB" altLang="en-US"/>
          </a:p>
          <a:p>
            <a:pPr eaLnBrk="1" hangingPunct="1"/>
            <a:endParaRPr lang="en-GB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61" name="Rectangle 23560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63" name="Freeform: Shape 23562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002800DD-6771-F6EA-F07A-4A9344E0A8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100" b="1">
                <a:solidFill>
                  <a:srgbClr val="FFFFFF"/>
                </a:solidFill>
              </a:rPr>
              <a:t>Barriers and Obstacles to Strategic Public Procurement</a:t>
            </a:r>
            <a:r>
              <a:rPr lang="en-GB" altLang="en-US" sz="4100">
                <a:solidFill>
                  <a:srgbClr val="FFFFFF"/>
                </a:solidFill>
              </a:rPr>
              <a:t>  </a:t>
            </a:r>
          </a:p>
        </p:txBody>
      </p:sp>
      <p:graphicFrame>
        <p:nvGraphicFramePr>
          <p:cNvPr id="23557" name="Rectangle 3">
            <a:extLst>
              <a:ext uri="{FF2B5EF4-FFF2-40B4-BE49-F238E27FC236}">
                <a16:creationId xmlns:a16="http://schemas.microsoft.com/office/drawing/2014/main" id="{A439BF5A-9DFF-00BE-BE1F-C059CFC2CC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4336349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8AEC04-B987-A385-5C4D-19EEFF80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European Court of Auditors report 2023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B0A04CCB-8D8B-595F-44F4-E172B3E05A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5858" y="621234"/>
            <a:ext cx="5585986" cy="473952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14EE6A9-044A-58FE-D613-1BDC68723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100"/>
              <a:t>Integrity and transparency are still a challenge</a:t>
            </a:r>
          </a:p>
          <a:p>
            <a:r>
              <a:rPr lang="en-US" sz="1100"/>
              <a:t> 62 As public procurement involves large amounts of public money, there is a risk for fraud and corruption. </a:t>
            </a:r>
            <a:r>
              <a:rPr lang="en-US" sz="1100" u="sng"/>
              <a:t>Transparency in public procurement is therefore crucial </a:t>
            </a:r>
            <a:r>
              <a:rPr lang="en-US" sz="1100"/>
              <a:t>not only to allow processes and decisions to be monitored and controlled but also to ensure that decision-makers are held accountable. It also contributes to open public procurement and thus competition. The high number of often small contracting authorities, mostly at regional or local level, represents a considerable challenge to ensure the integrity and transparency. This is particular the case as small public contracts are often awarded directly. </a:t>
            </a:r>
          </a:p>
          <a:p>
            <a:r>
              <a:rPr lang="en-US" sz="1100"/>
              <a:t>63 In the Scoreboard</a:t>
            </a:r>
            <a:r>
              <a:rPr lang="en-US" sz="1100" u="sng"/>
              <a:t>, transparency is measured in terms of each member state’s publication rate</a:t>
            </a:r>
            <a:r>
              <a:rPr lang="en-US" sz="1100"/>
              <a:t>, which corresponds to the value of public procurement’s contracts advertised on TED as a proportion of national gross domestic product. A higher publication rate indicates that more procurement procedures were conducted in a competitive manner, as well as greater transparency.</a:t>
            </a:r>
          </a:p>
          <a:p>
            <a:r>
              <a:rPr lang="en-US" sz="1100"/>
              <a:t> 64 However, data shows that more than half of the EU-27 member states had consistently had an </a:t>
            </a:r>
            <a:r>
              <a:rPr lang="en-US" sz="1100" u="sng"/>
              <a:t>unsatisfactory publication rate below 5 %</a:t>
            </a:r>
            <a:r>
              <a:rPr lang="en-US" sz="1100"/>
              <a:t>, the red-flag value shown on the Scoreboard, during the 2011 to 2021 period, and our trend analysis does not show any improvement over time. The survey results also demonstrate a lack of awareness on the issue with more that </a:t>
            </a:r>
            <a:r>
              <a:rPr lang="en-US" sz="1100" u="sng"/>
              <a:t>43 % of respondents not monitoring this indicator</a:t>
            </a:r>
          </a:p>
        </p:txBody>
      </p:sp>
    </p:spTree>
    <p:extLst>
      <p:ext uri="{BB962C8B-B14F-4D97-AF65-F5344CB8AC3E}">
        <p14:creationId xmlns:p14="http://schemas.microsoft.com/office/powerpoint/2010/main" val="3656037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617</Words>
  <Application>Microsoft Office PowerPoint</Application>
  <PresentationFormat>Široki zaslon</PresentationFormat>
  <Paragraphs>108</Paragraphs>
  <Slides>15</Slides>
  <Notes>1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1" baseType="lpstr">
      <vt:lpstr>MS PGothic</vt:lpstr>
      <vt:lpstr>Arial</vt:lpstr>
      <vt:lpstr>Calibri</vt:lpstr>
      <vt:lpstr>Calibri Light</vt:lpstr>
      <vt:lpstr>Times New Roman</vt:lpstr>
      <vt:lpstr>Office Theme</vt:lpstr>
      <vt:lpstr>PowerPoint prezentacija</vt:lpstr>
      <vt:lpstr>The Achievements of EU Public Procurement Directives</vt:lpstr>
      <vt:lpstr>PowerPoint prezentacija</vt:lpstr>
      <vt:lpstr>2014 EU Procurement Reforms: The Objectives</vt:lpstr>
      <vt:lpstr>Achievements</vt:lpstr>
      <vt:lpstr>Strategic Procurement </vt:lpstr>
      <vt:lpstr>PowerPoint prezentacija</vt:lpstr>
      <vt:lpstr>Barriers and Obstacles to Strategic Public Procurement  </vt:lpstr>
      <vt:lpstr>European Court of Auditors report 2023</vt:lpstr>
      <vt:lpstr>Indicators of Single Market Scoarboard</vt:lpstr>
      <vt:lpstr>Single bidder</vt:lpstr>
      <vt:lpstr>Direct awards</vt:lpstr>
      <vt:lpstr>Publication value/GDP</vt:lpstr>
      <vt:lpstr>Decision speed</vt:lpstr>
      <vt:lpstr>Final remarks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 Begović</dc:creator>
  <cp:lastModifiedBy>Maja Štefok</cp:lastModifiedBy>
  <cp:revision>6</cp:revision>
  <dcterms:created xsi:type="dcterms:W3CDTF">2024-03-11T16:22:29Z</dcterms:created>
  <dcterms:modified xsi:type="dcterms:W3CDTF">2024-04-21T14:18:28Z</dcterms:modified>
</cp:coreProperties>
</file>